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72" r:id="rId3"/>
    <p:sldId id="257" r:id="rId4"/>
    <p:sldId id="273" r:id="rId5"/>
    <p:sldId id="274" r:id="rId6"/>
    <p:sldId id="275" r:id="rId7"/>
    <p:sldId id="276" r:id="rId8"/>
    <p:sldId id="277" r:id="rId9"/>
    <p:sldId id="278" r:id="rId10"/>
    <p:sldId id="279" r:id="rId11"/>
    <p:sldId id="288" r:id="rId12"/>
    <p:sldId id="289" r:id="rId13"/>
    <p:sldId id="281" r:id="rId14"/>
    <p:sldId id="260" r:id="rId15"/>
  </p:sldIdLst>
  <p:sldSz cx="9144000" cy="5143500" type="screen16x9"/>
  <p:notesSz cx="6858000" cy="9144000"/>
  <p:embeddedFontLst>
    <p:embeddedFont>
      <p:font typeface="Oswald" charset="0"/>
      <p:regular r:id="rId17"/>
      <p:bold r:id="rId18"/>
      <p:italic r:id="rId19"/>
      <p:boldItalic r:id="rId20"/>
    </p:embeddedFont>
    <p:embeddedFont>
      <p:font typeface="Average" charset="0"/>
      <p:regular r:id="rId21"/>
    </p:embeddedFont>
    <p:embeddedFont>
      <p:font typeface="Roboto Condensed"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50"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xmlns="" val="23412093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51796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66097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09610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055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863671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1165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46390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ct val="1000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pPr lvl="0" algn="r">
                <a:spcBef>
                  <a:spcPts val="0"/>
                </a:spcBef>
                <a:buNone/>
              </a:p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8" y="990800"/>
            <a:ext cx="7801500" cy="1730100"/>
          </a:xfrm>
          <a:prstGeom prst="rect">
            <a:avLst/>
          </a:prstGeom>
        </p:spPr>
        <p:txBody>
          <a:bodyPr wrap="square" lIns="91425" tIns="91425" rIns="91425" bIns="91425" anchor="b" anchorCtr="0">
            <a:noAutofit/>
          </a:bodyPr>
          <a:lstStyle/>
          <a:p>
            <a:pPr lvl="0"/>
            <a:r>
              <a:rPr lang="en" sz="3600" dirty="0" smtClean="0"/>
              <a:t>OFFLINE SIGNATURE VERIFICATION USING CONVOLUTIONAL NEURAL NETWORKS</a:t>
            </a:r>
            <a:endParaRPr lang="en" sz="3600" dirty="0"/>
          </a:p>
        </p:txBody>
      </p:sp>
      <p:sp>
        <p:nvSpPr>
          <p:cNvPr id="60" name="Shape 60"/>
          <p:cNvSpPr txBox="1">
            <a:spLocks noGrp="1"/>
          </p:cNvSpPr>
          <p:nvPr>
            <p:ph type="subTitle" idx="1"/>
          </p:nvPr>
        </p:nvSpPr>
        <p:spPr>
          <a:xfrm>
            <a:off x="734312" y="3185386"/>
            <a:ext cx="7801500" cy="1807027"/>
          </a:xfrm>
          <a:prstGeom prst="rect">
            <a:avLst/>
          </a:prstGeom>
        </p:spPr>
        <p:txBody>
          <a:bodyPr wrap="square" lIns="91425" tIns="91425" rIns="91425" bIns="91425" anchor="t" anchorCtr="0">
            <a:noAutofit/>
          </a:bodyPr>
          <a:lstStyle/>
          <a:p>
            <a:pPr lvl="0">
              <a:spcBef>
                <a:spcPts val="0"/>
              </a:spcBef>
              <a:buNone/>
            </a:pPr>
            <a:r>
              <a:rPr lang="en-US" dirty="0" smtClean="0"/>
              <a:t>M. </a:t>
            </a:r>
            <a:r>
              <a:rPr lang="en-US" dirty="0" err="1" smtClean="0"/>
              <a:t>Karthik</a:t>
            </a:r>
            <a:r>
              <a:rPr lang="en-US" dirty="0" smtClean="0"/>
              <a:t> – </a:t>
            </a:r>
          </a:p>
          <a:p>
            <a:pPr lvl="0">
              <a:spcBef>
                <a:spcPts val="0"/>
              </a:spcBef>
              <a:buNone/>
            </a:pPr>
            <a:r>
              <a:rPr lang="en-US" dirty="0" smtClean="0"/>
              <a:t>14CS01022</a:t>
            </a:r>
          </a:p>
          <a:p>
            <a:pPr lvl="0">
              <a:spcBef>
                <a:spcPts val="0"/>
              </a:spcBef>
              <a:buNone/>
            </a:pPr>
            <a:endParaRPr lang="en-US" dirty="0" smtClean="0"/>
          </a:p>
          <a:p>
            <a:pPr lvl="0">
              <a:spcBef>
                <a:spcPts val="0"/>
              </a:spcBef>
              <a:buNone/>
            </a:pPr>
            <a:r>
              <a:rPr lang="en-US" dirty="0" smtClean="0"/>
              <a:t>	</a:t>
            </a:r>
            <a:r>
              <a:rPr lang="en-US" dirty="0" smtClean="0"/>
              <a:t>			Guide</a:t>
            </a:r>
          </a:p>
          <a:p>
            <a:pPr lvl="0">
              <a:spcBef>
                <a:spcPts val="0"/>
              </a:spcBef>
              <a:buNone/>
            </a:pPr>
            <a:r>
              <a:rPr lang="en-US" dirty="0" smtClean="0"/>
              <a:t>				  </a:t>
            </a:r>
            <a:r>
              <a:rPr lang="en-US" dirty="0" err="1" smtClean="0"/>
              <a:t>Dr.N.b</a:t>
            </a:r>
            <a:r>
              <a:rPr lang="en-US" dirty="0" smtClean="0"/>
              <a:t> </a:t>
            </a:r>
            <a:r>
              <a:rPr lang="en-US" dirty="0" err="1" smtClean="0"/>
              <a:t>puhan</a:t>
            </a:r>
            <a:endParaRPr lang="en-US" dirty="0" smtClean="0"/>
          </a:p>
          <a:p>
            <a:pPr lvl="0">
              <a:spcBef>
                <a:spcPts val="0"/>
              </a:spcBef>
              <a:buNone/>
            </a:pPr>
            <a:endParaRPr lang="en-US" dirty="0" smtClean="0"/>
          </a:p>
          <a:p>
            <a:pPr lvl="0">
              <a:spcBef>
                <a:spcPts val="0"/>
              </a:spcBef>
              <a:buNone/>
            </a:pP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4D031-F150-4157-AAE6-25C60FDFEF12}"/>
              </a:ext>
            </a:extLst>
          </p:cNvPr>
          <p:cNvSpPr>
            <a:spLocks noGrp="1"/>
          </p:cNvSpPr>
          <p:nvPr>
            <p:ph type="title"/>
          </p:nvPr>
        </p:nvSpPr>
        <p:spPr/>
        <p:txBody>
          <a:bodyPr/>
          <a:lstStyle/>
          <a:p>
            <a:r>
              <a:rPr lang="en-US" dirty="0" smtClean="0"/>
              <a:t>Pre-processing</a:t>
            </a:r>
            <a:endParaRPr lang="en-US" dirty="0"/>
          </a:p>
        </p:txBody>
      </p:sp>
      <p:sp>
        <p:nvSpPr>
          <p:cNvPr id="3" name="Text Placeholder 2">
            <a:extLst>
              <a:ext uri="{FF2B5EF4-FFF2-40B4-BE49-F238E27FC236}">
                <a16:creationId xmlns:a16="http://schemas.microsoft.com/office/drawing/2014/main" xmlns="" id="{63C9DC26-99CE-41C6-BEB7-93ED40D0E152}"/>
              </a:ext>
            </a:extLst>
          </p:cNvPr>
          <p:cNvSpPr>
            <a:spLocks noGrp="1"/>
          </p:cNvSpPr>
          <p:nvPr>
            <p:ph type="body" idx="1"/>
          </p:nvPr>
        </p:nvSpPr>
        <p:spPr>
          <a:xfrm>
            <a:off x="311700" y="1152475"/>
            <a:ext cx="8520600" cy="3546000"/>
          </a:xfrm>
        </p:spPr>
        <p:txBody>
          <a:bodyPr/>
          <a:lstStyle/>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For all the signatures from both the datasets(D and E), we apply the same pre-processing strategy.</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1)Size normalization and centering.</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2)Removing the noise(using filters)</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3)Removing the background.</a:t>
            </a:r>
            <a:endParaRPr lang="en-US" sz="24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4111487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4D031-F150-4157-AAE6-25C60FDFEF12}"/>
              </a:ext>
            </a:extLst>
          </p:cNvPr>
          <p:cNvSpPr>
            <a:spLocks noGrp="1"/>
          </p:cNvSpPr>
          <p:nvPr>
            <p:ph type="title"/>
          </p:nvPr>
        </p:nvSpPr>
        <p:spPr/>
        <p:txBody>
          <a:bodyPr/>
          <a:lstStyle/>
          <a:p>
            <a:r>
              <a:rPr lang="en-US" dirty="0" smtClean="0"/>
              <a:t>Writer-independent in feature learning</a:t>
            </a:r>
            <a:endParaRPr lang="en-US" dirty="0"/>
          </a:p>
        </p:txBody>
      </p:sp>
      <p:sp>
        <p:nvSpPr>
          <p:cNvPr id="3" name="Text Placeholder 2">
            <a:extLst>
              <a:ext uri="{FF2B5EF4-FFF2-40B4-BE49-F238E27FC236}">
                <a16:creationId xmlns:a16="http://schemas.microsoft.com/office/drawing/2014/main" xmlns="" id="{63C9DC26-99CE-41C6-BEB7-93ED40D0E152}"/>
              </a:ext>
            </a:extLst>
          </p:cNvPr>
          <p:cNvSpPr>
            <a:spLocks noGrp="1"/>
          </p:cNvSpPr>
          <p:nvPr>
            <p:ph type="body" idx="1"/>
          </p:nvPr>
        </p:nvSpPr>
        <p:spPr>
          <a:xfrm>
            <a:off x="311700" y="1152475"/>
            <a:ext cx="8520600" cy="3546000"/>
          </a:xfrm>
        </p:spPr>
        <p:txBody>
          <a:bodyPr/>
          <a:lstStyle/>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 In this process, we use a separate set of users( development set D) to learn the features.</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In development data set we have both genuine and forged signatures.</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The objective is to separate both genuine and forged signatures.</a:t>
            </a:r>
          </a:p>
          <a:p>
            <a:pPr marL="285750" indent="-285750"/>
            <a:endParaRPr lang="en-US" sz="24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4111487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4D031-F150-4157-AAE6-25C60FDFEF12}"/>
              </a:ext>
            </a:extLst>
          </p:cNvPr>
          <p:cNvSpPr>
            <a:spLocks noGrp="1"/>
          </p:cNvSpPr>
          <p:nvPr>
            <p:ph type="title"/>
          </p:nvPr>
        </p:nvSpPr>
        <p:spPr>
          <a:xfrm>
            <a:off x="311700" y="220717"/>
            <a:ext cx="8520600" cy="578069"/>
          </a:xfrm>
        </p:spPr>
        <p:txBody>
          <a:bodyPr/>
          <a:lstStyle/>
          <a:p>
            <a:r>
              <a:rPr lang="en-US" dirty="0" smtClean="0"/>
              <a:t>Writer dependent classification</a:t>
            </a:r>
            <a:endParaRPr lang="en-US" dirty="0"/>
          </a:p>
        </p:txBody>
      </p:sp>
      <p:sp>
        <p:nvSpPr>
          <p:cNvPr id="3" name="Text Placeholder 2">
            <a:extLst>
              <a:ext uri="{FF2B5EF4-FFF2-40B4-BE49-F238E27FC236}">
                <a16:creationId xmlns:a16="http://schemas.microsoft.com/office/drawing/2014/main" xmlns="" id="{63C9DC26-99CE-41C6-BEB7-93ED40D0E152}"/>
              </a:ext>
            </a:extLst>
          </p:cNvPr>
          <p:cNvSpPr>
            <a:spLocks noGrp="1"/>
          </p:cNvSpPr>
          <p:nvPr>
            <p:ph type="body" idx="1"/>
          </p:nvPr>
        </p:nvSpPr>
        <p:spPr>
          <a:xfrm>
            <a:off x="311700" y="788276"/>
            <a:ext cx="8520600" cy="4355224"/>
          </a:xfrm>
        </p:spPr>
        <p:txBody>
          <a:bodyPr/>
          <a:lstStyle/>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 </a:t>
            </a:r>
            <a:r>
              <a:rPr lang="en-US" dirty="0" smtClean="0">
                <a:solidFill>
                  <a:schemeClr val="tx1"/>
                </a:solidFill>
                <a:latin typeface="Roboto Condensed" panose="02000000000000000000" pitchFamily="2" charset="0"/>
                <a:ea typeface="Roboto Condensed" panose="02000000000000000000" pitchFamily="2" charset="0"/>
              </a:rPr>
              <a:t>After the CNN is trained in the set D, we use it to extract features for the writer-dependent training.</a:t>
            </a:r>
          </a:p>
          <a:p>
            <a:pPr marL="285750" indent="-285750"/>
            <a:r>
              <a:rPr lang="en-US" dirty="0" smtClean="0">
                <a:solidFill>
                  <a:schemeClr val="tx1"/>
                </a:solidFill>
                <a:latin typeface="Roboto Condensed" panose="02000000000000000000" pitchFamily="2" charset="0"/>
                <a:ea typeface="Roboto Condensed" panose="02000000000000000000" pitchFamily="2" charset="0"/>
              </a:rPr>
              <a:t>For each user we build a writer-dependent training and testing set</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Training set:</a:t>
            </a:r>
          </a:p>
          <a:p>
            <a:pPr marL="285750" lvl="4" indent="-285750"/>
            <a:r>
              <a:rPr lang="en-US" sz="2000" dirty="0" smtClean="0">
                <a:solidFill>
                  <a:schemeClr val="tx1"/>
                </a:solidFill>
                <a:latin typeface="Roboto Condensed" panose="02000000000000000000" pitchFamily="2" charset="0"/>
                <a:ea typeface="Roboto Condensed" panose="02000000000000000000" pitchFamily="2" charset="0"/>
              </a:rPr>
              <a:t>Genuine signature for the user(positive examples) and genuine signature from other user(negative examples)</a:t>
            </a:r>
          </a:p>
          <a:p>
            <a:pPr marL="285750" lvl="4" indent="-285750"/>
            <a:r>
              <a:rPr lang="en-US" sz="2000" dirty="0" smtClean="0">
                <a:solidFill>
                  <a:schemeClr val="tx1"/>
                </a:solidFill>
                <a:latin typeface="Roboto Condensed" panose="02000000000000000000" pitchFamily="2" charset="0"/>
                <a:ea typeface="Roboto Condensed" panose="02000000000000000000" pitchFamily="2" charset="0"/>
              </a:rPr>
              <a:t> Testing set:</a:t>
            </a:r>
          </a:p>
          <a:p>
            <a:pPr marL="285750" lvl="4" indent="-285750"/>
            <a:r>
              <a:rPr lang="en-US" sz="2000" dirty="0" smtClean="0">
                <a:solidFill>
                  <a:schemeClr val="tx1"/>
                </a:solidFill>
                <a:latin typeface="Roboto Condensed" panose="02000000000000000000" pitchFamily="2" charset="0"/>
                <a:ea typeface="Roboto Condensed" panose="02000000000000000000" pitchFamily="2" charset="0"/>
              </a:rPr>
              <a:t>Genuine signature of the user and skilled forgeries made for the user.</a:t>
            </a:r>
          </a:p>
        </p:txBody>
      </p:sp>
    </p:spTree>
    <p:extLst>
      <p:ext uri="{BB962C8B-B14F-4D97-AF65-F5344CB8AC3E}">
        <p14:creationId xmlns:p14="http://schemas.microsoft.com/office/powerpoint/2010/main" xmlns="" val="4111487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4551E5-E70E-4441-923E-B29C4E794BF5}"/>
              </a:ext>
            </a:extLst>
          </p:cNvPr>
          <p:cNvSpPr>
            <a:spLocks noGrp="1"/>
          </p:cNvSpPr>
          <p:nvPr>
            <p:ph type="title"/>
          </p:nvPr>
        </p:nvSpPr>
        <p:spPr/>
        <p:txBody>
          <a:bodyPr/>
          <a:lstStyle/>
          <a:p>
            <a:r>
              <a:rPr lang="en-US" dirty="0" smtClean="0"/>
              <a:t>Future work and conclusion</a:t>
            </a:r>
            <a:endParaRPr lang="en-US" dirty="0"/>
          </a:p>
        </p:txBody>
      </p:sp>
      <p:sp>
        <p:nvSpPr>
          <p:cNvPr id="3" name="Text Placeholder 2">
            <a:extLst>
              <a:ext uri="{FF2B5EF4-FFF2-40B4-BE49-F238E27FC236}">
                <a16:creationId xmlns:a16="http://schemas.microsoft.com/office/drawing/2014/main" xmlns="" id="{4203A4A7-174F-47A6-8A7D-0823E0AA53AE}"/>
              </a:ext>
            </a:extLst>
          </p:cNvPr>
          <p:cNvSpPr>
            <a:spLocks noGrp="1"/>
          </p:cNvSpPr>
          <p:nvPr>
            <p:ph type="body" idx="1"/>
          </p:nvPr>
        </p:nvSpPr>
        <p:spPr/>
        <p:txBody>
          <a:bodyPr/>
          <a:lstStyle/>
          <a:p>
            <a:pPr marL="285750" indent="-285750"/>
            <a:r>
              <a:rPr lang="en-IN" dirty="0" smtClean="0">
                <a:solidFill>
                  <a:schemeClr val="tx1"/>
                </a:solidFill>
                <a:latin typeface="Roboto Condensed" panose="02000000000000000000" pitchFamily="2" charset="0"/>
                <a:ea typeface="Roboto Condensed" panose="02000000000000000000" pitchFamily="2" charset="0"/>
              </a:rPr>
              <a:t> Access to more resources would allow us to achieve better performance on our main task.</a:t>
            </a:r>
          </a:p>
          <a:p>
            <a:pPr marL="285750" indent="-285750"/>
            <a:r>
              <a:rPr lang="en-IN" dirty="0" smtClean="0">
                <a:solidFill>
                  <a:schemeClr val="tx1"/>
                </a:solidFill>
                <a:latin typeface="Roboto Condensed" panose="02000000000000000000" pitchFamily="2" charset="0"/>
                <a:ea typeface="Roboto Condensed" panose="02000000000000000000" pitchFamily="2" charset="0"/>
              </a:rPr>
              <a:t>Being able to train on a larger dataset with more signature  examples per person could achieve higher accuracies.</a:t>
            </a:r>
          </a:p>
          <a:p>
            <a:pPr marL="285750" indent="-285750"/>
            <a:r>
              <a:rPr lang="en-IN" dirty="0" err="1" smtClean="0">
                <a:solidFill>
                  <a:schemeClr val="tx1"/>
                </a:solidFill>
                <a:latin typeface="Roboto Condensed" panose="02000000000000000000" pitchFamily="2" charset="0"/>
                <a:ea typeface="Roboto Condensed" panose="02000000000000000000" pitchFamily="2" charset="0"/>
              </a:rPr>
              <a:t>Convolutional</a:t>
            </a:r>
            <a:r>
              <a:rPr lang="en-IN" dirty="0" smtClean="0">
                <a:solidFill>
                  <a:schemeClr val="tx1"/>
                </a:solidFill>
                <a:latin typeface="Roboto Condensed" panose="02000000000000000000" pitchFamily="2" charset="0"/>
                <a:ea typeface="Roboto Condensed" panose="02000000000000000000" pitchFamily="2" charset="0"/>
              </a:rPr>
              <a:t> neural networks does an excellent job of verifying signatures when allowed access during training to examples of genuine and forged signatures of the same people whose signatures are seen at test time.</a:t>
            </a:r>
          </a:p>
          <a:p>
            <a:pPr marL="285750" indent="-285750"/>
            <a:r>
              <a:rPr lang="en-US" dirty="0" smtClean="0">
                <a:solidFill>
                  <a:schemeClr val="tx1"/>
                </a:solidFill>
                <a:latin typeface="Roboto Condensed" panose="02000000000000000000" pitchFamily="2" charset="0"/>
                <a:ea typeface="Roboto Condensed" panose="02000000000000000000" pitchFamily="2" charset="0"/>
              </a:rPr>
              <a:t>We present a good understanding on machine learning techniques for signature verification.</a:t>
            </a:r>
          </a:p>
          <a:p>
            <a:pPr marL="285750" indent="-285750"/>
            <a:endParaRPr lang="en-IN" dirty="0" smtClean="0">
              <a:solidFill>
                <a:schemeClr val="tx1"/>
              </a:solidFill>
              <a:latin typeface="Roboto Condensed" panose="02000000000000000000" pitchFamily="2" charset="0"/>
              <a:ea typeface="Roboto Condensed" panose="02000000000000000000" pitchFamily="2" charset="0"/>
            </a:endParaRPr>
          </a:p>
          <a:p>
            <a:pPr marL="285750" indent="-285750">
              <a:buNone/>
            </a:pPr>
            <a:endParaRPr lang="en-US" dirty="0">
              <a:solidFill>
                <a:schemeClr val="tx1"/>
              </a:solidFill>
              <a:latin typeface="Roboto Condensed" panose="02000000000000000000" pitchFamily="2" charset="0"/>
              <a:ea typeface="Roboto Condensed" panose="02000000000000000000" pitchFamily="2"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4263120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0" y="0"/>
            <a:ext cx="4045200" cy="659219"/>
          </a:xfrm>
          <a:prstGeom prst="rect">
            <a:avLst/>
          </a:prstGeom>
        </p:spPr>
        <p:txBody>
          <a:bodyPr wrap="square" lIns="91425" tIns="91425" rIns="91425" bIns="91425" anchor="b" anchorCtr="0">
            <a:noAutofit/>
          </a:bodyPr>
          <a:lstStyle/>
          <a:p>
            <a:pPr lvl="0" algn="l">
              <a:spcBef>
                <a:spcPts val="0"/>
              </a:spcBef>
              <a:buNone/>
            </a:pPr>
            <a:r>
              <a:rPr lang="en-US" sz="3200" dirty="0"/>
              <a:t>References</a:t>
            </a:r>
            <a:endParaRPr lang="en" sz="3200" dirty="0"/>
          </a:p>
        </p:txBody>
      </p:sp>
      <p:sp>
        <p:nvSpPr>
          <p:cNvPr id="104" name="Shape 104"/>
          <p:cNvSpPr txBox="1">
            <a:spLocks noGrp="1"/>
          </p:cNvSpPr>
          <p:nvPr>
            <p:ph type="subTitle" idx="1"/>
          </p:nvPr>
        </p:nvSpPr>
        <p:spPr>
          <a:xfrm>
            <a:off x="189172" y="659219"/>
            <a:ext cx="4234372" cy="4359348"/>
          </a:xfrm>
          <a:prstGeom prst="rect">
            <a:avLst/>
          </a:prstGeom>
        </p:spPr>
        <p:txBody>
          <a:bodyPr wrap="square" lIns="91425" tIns="91425" rIns="91425" bIns="91425" anchor="t" anchorCtr="0">
            <a:noAutofit/>
          </a:bodyPr>
          <a:lstStyle/>
          <a:p>
            <a:pPr marL="342900" lvl="0" indent="-342900" algn="l">
              <a:buFont typeface="+mj-lt"/>
              <a:buAutoNum type="arabicPeriod"/>
            </a:pPr>
            <a:r>
              <a:rPr lang="en-IN" sz="1400" dirty="0" smtClean="0">
                <a:latin typeface="Roboto Condensed" panose="02000000000000000000" pitchFamily="2" charset="0"/>
                <a:ea typeface="Roboto Condensed" panose="02000000000000000000" pitchFamily="2" charset="0"/>
              </a:rPr>
              <a:t> A. K. Jain, A. Ross, and S. </a:t>
            </a:r>
            <a:r>
              <a:rPr lang="en-IN" sz="1400" dirty="0" err="1" smtClean="0">
                <a:latin typeface="Roboto Condensed" panose="02000000000000000000" pitchFamily="2" charset="0"/>
                <a:ea typeface="Roboto Condensed" panose="02000000000000000000" pitchFamily="2" charset="0"/>
              </a:rPr>
              <a:t>Prabhakar</a:t>
            </a:r>
            <a:r>
              <a:rPr lang="en-IN" sz="1400" dirty="0" smtClean="0">
                <a:latin typeface="Roboto Condensed" panose="02000000000000000000" pitchFamily="2" charset="0"/>
                <a:ea typeface="Roboto Condensed" panose="02000000000000000000" pitchFamily="2" charset="0"/>
              </a:rPr>
              <a:t>, “An introduction to biometric recognition,” Circuits and Systems for Video Technology, IEEE Transactions on, vol. 14, no. 1, pp. 4–20, 2004.</a:t>
            </a:r>
          </a:p>
          <a:p>
            <a:pPr marL="342900" lvl="0" indent="-342900" algn="l">
              <a:buFont typeface="+mj-lt"/>
              <a:buAutoNum type="arabicPeriod"/>
            </a:pPr>
            <a:r>
              <a:rPr lang="en-IN" sz="1400" dirty="0" smtClean="0">
                <a:latin typeface="Roboto Condensed" panose="02000000000000000000" pitchFamily="2" charset="0"/>
                <a:ea typeface="Roboto Condensed" panose="02000000000000000000" pitchFamily="2" charset="0"/>
              </a:rPr>
              <a:t>A. </a:t>
            </a:r>
            <a:r>
              <a:rPr lang="en-IN" sz="1400" dirty="0" err="1" smtClean="0">
                <a:latin typeface="Roboto Condensed" panose="02000000000000000000" pitchFamily="2" charset="0"/>
                <a:ea typeface="Roboto Condensed" panose="02000000000000000000" pitchFamily="2" charset="0"/>
              </a:rPr>
              <a:t>Krizhevsky</a:t>
            </a:r>
            <a:r>
              <a:rPr lang="en-IN" sz="1400" dirty="0" smtClean="0">
                <a:latin typeface="Roboto Condensed" panose="02000000000000000000" pitchFamily="2" charset="0"/>
                <a:ea typeface="Roboto Condensed" panose="02000000000000000000" pitchFamily="2" charset="0"/>
              </a:rPr>
              <a:t>, I. </a:t>
            </a:r>
            <a:r>
              <a:rPr lang="en-IN" sz="1400" dirty="0" err="1" smtClean="0">
                <a:latin typeface="Roboto Condensed" panose="02000000000000000000" pitchFamily="2" charset="0"/>
                <a:ea typeface="Roboto Condensed" panose="02000000000000000000" pitchFamily="2" charset="0"/>
              </a:rPr>
              <a:t>Sutskever</a:t>
            </a:r>
            <a:r>
              <a:rPr lang="en-IN" sz="1400" dirty="0" smtClean="0">
                <a:latin typeface="Roboto Condensed" panose="02000000000000000000" pitchFamily="2" charset="0"/>
                <a:ea typeface="Roboto Condensed" panose="02000000000000000000" pitchFamily="2" charset="0"/>
              </a:rPr>
              <a:t>, and G. E. Hinton, “</a:t>
            </a:r>
            <a:r>
              <a:rPr lang="en-IN" sz="1400" dirty="0" err="1" smtClean="0">
                <a:latin typeface="Roboto Condensed" panose="02000000000000000000" pitchFamily="2" charset="0"/>
                <a:ea typeface="Roboto Condensed" panose="02000000000000000000" pitchFamily="2" charset="0"/>
              </a:rPr>
              <a:t>ImageNet</a:t>
            </a:r>
            <a:r>
              <a:rPr lang="en-IN" sz="1400" dirty="0" smtClean="0">
                <a:latin typeface="Roboto Condensed" panose="02000000000000000000" pitchFamily="2" charset="0"/>
                <a:ea typeface="Roboto Condensed" panose="02000000000000000000" pitchFamily="2" charset="0"/>
              </a:rPr>
              <a:t> </a:t>
            </a:r>
            <a:r>
              <a:rPr lang="en-IN" sz="1400" dirty="0" err="1" smtClean="0">
                <a:latin typeface="Roboto Condensed" panose="02000000000000000000" pitchFamily="2" charset="0"/>
                <a:ea typeface="Roboto Condensed" panose="02000000000000000000" pitchFamily="2" charset="0"/>
              </a:rPr>
              <a:t>Classiﬁcation</a:t>
            </a:r>
            <a:r>
              <a:rPr lang="en-IN" sz="1400" dirty="0" smtClean="0">
                <a:latin typeface="Roboto Condensed" panose="02000000000000000000" pitchFamily="2" charset="0"/>
                <a:ea typeface="Roboto Condensed" panose="02000000000000000000" pitchFamily="2" charset="0"/>
              </a:rPr>
              <a:t> with Deep </a:t>
            </a:r>
            <a:r>
              <a:rPr lang="en-IN" sz="1400" dirty="0" err="1" smtClean="0">
                <a:latin typeface="Roboto Condensed" panose="02000000000000000000" pitchFamily="2" charset="0"/>
                <a:ea typeface="Roboto Condensed" panose="02000000000000000000" pitchFamily="2" charset="0"/>
              </a:rPr>
              <a:t>Convolutional</a:t>
            </a:r>
            <a:r>
              <a:rPr lang="en-IN" sz="1400" dirty="0" smtClean="0">
                <a:latin typeface="Roboto Condensed" panose="02000000000000000000" pitchFamily="2" charset="0"/>
                <a:ea typeface="Roboto Condensed" panose="02000000000000000000" pitchFamily="2" charset="0"/>
              </a:rPr>
              <a:t> Neural Networks,” in Advances in Neural Information Processing Systems 25, 2012, pp. 1097–1105.</a:t>
            </a:r>
          </a:p>
          <a:p>
            <a:pPr marL="342900" lvl="0" indent="-342900" algn="l">
              <a:buFont typeface="+mj-lt"/>
              <a:buAutoNum type="arabicPeriod"/>
            </a:pPr>
            <a:r>
              <a:rPr lang="en-US" sz="1400" dirty="0" smtClean="0">
                <a:latin typeface="Roboto Condensed" panose="02000000000000000000" pitchFamily="2" charset="0"/>
                <a:ea typeface="Roboto Condensed" panose="02000000000000000000" pitchFamily="2" charset="0"/>
              </a:rPr>
              <a:t> L. G. </a:t>
            </a:r>
            <a:r>
              <a:rPr lang="en-US" sz="1400" dirty="0" err="1" smtClean="0">
                <a:latin typeface="Roboto Condensed" panose="02000000000000000000" pitchFamily="2" charset="0"/>
                <a:ea typeface="Roboto Condensed" panose="02000000000000000000" pitchFamily="2" charset="0"/>
              </a:rPr>
              <a:t>Hafemann</a:t>
            </a:r>
            <a:r>
              <a:rPr lang="en-US" sz="1400" dirty="0" smtClean="0">
                <a:latin typeface="Roboto Condensed" panose="02000000000000000000" pitchFamily="2" charset="0"/>
                <a:ea typeface="Roboto Condensed" panose="02000000000000000000" pitchFamily="2" charset="0"/>
              </a:rPr>
              <a:t>, R. </a:t>
            </a:r>
            <a:r>
              <a:rPr lang="en-US" sz="1400" dirty="0" err="1" smtClean="0">
                <a:latin typeface="Roboto Condensed" panose="02000000000000000000" pitchFamily="2" charset="0"/>
                <a:ea typeface="Roboto Condensed" panose="02000000000000000000" pitchFamily="2" charset="0"/>
              </a:rPr>
              <a:t>Sabourin</a:t>
            </a:r>
            <a:r>
              <a:rPr lang="en-US" sz="1400" dirty="0" smtClean="0">
                <a:latin typeface="Roboto Condensed" panose="02000000000000000000" pitchFamily="2" charset="0"/>
                <a:ea typeface="Roboto Condensed" panose="02000000000000000000" pitchFamily="2" charset="0"/>
              </a:rPr>
              <a:t>, and L. S. Oliveira, “</a:t>
            </a:r>
            <a:r>
              <a:rPr lang="en-US" sz="1400" dirty="0" err="1" smtClean="0">
                <a:latin typeface="Roboto Condensed" panose="02000000000000000000" pitchFamily="2" charset="0"/>
                <a:ea typeface="Roboto Condensed" panose="02000000000000000000" pitchFamily="2" charset="0"/>
              </a:rPr>
              <a:t>Ofﬂine</a:t>
            </a:r>
            <a:r>
              <a:rPr lang="en-US" sz="1400" dirty="0" smtClean="0">
                <a:latin typeface="Roboto Condensed" panose="02000000000000000000" pitchFamily="2" charset="0"/>
                <a:ea typeface="Roboto Condensed" panose="02000000000000000000" pitchFamily="2" charset="0"/>
              </a:rPr>
              <a:t> Handwritten Signature </a:t>
            </a:r>
            <a:r>
              <a:rPr lang="en-US" sz="1400" dirty="0" err="1" smtClean="0">
                <a:latin typeface="Roboto Condensed" panose="02000000000000000000" pitchFamily="2" charset="0"/>
                <a:ea typeface="Roboto Condensed" panose="02000000000000000000" pitchFamily="2" charset="0"/>
              </a:rPr>
              <a:t>Veriﬁcation</a:t>
            </a:r>
            <a:r>
              <a:rPr lang="en-US" sz="1400" dirty="0" smtClean="0">
                <a:latin typeface="Roboto Condensed" panose="02000000000000000000" pitchFamily="2" charset="0"/>
                <a:ea typeface="Roboto Condensed" panose="02000000000000000000" pitchFamily="2" charset="0"/>
              </a:rPr>
              <a:t>-Literature Review,” </a:t>
            </a:r>
            <a:r>
              <a:rPr lang="en-US" sz="1400" dirty="0" err="1" smtClean="0">
                <a:latin typeface="Roboto Condensed" panose="02000000000000000000" pitchFamily="2" charset="0"/>
                <a:ea typeface="Roboto Condensed" panose="02000000000000000000" pitchFamily="2" charset="0"/>
              </a:rPr>
              <a:t>arXiv</a:t>
            </a:r>
            <a:r>
              <a:rPr lang="en-US" sz="1400" dirty="0" smtClean="0">
                <a:latin typeface="Roboto Condensed" panose="02000000000000000000" pitchFamily="2" charset="0"/>
                <a:ea typeface="Roboto Condensed" panose="02000000000000000000" pitchFamily="2" charset="0"/>
              </a:rPr>
              <a:t> preprint arXiv:1507.07909, 2015. </a:t>
            </a:r>
          </a:p>
          <a:p>
            <a:pPr marL="342900" lvl="0" indent="-342900" algn="l">
              <a:buFont typeface="+mj-lt"/>
              <a:buAutoNum type="arabicPeriod"/>
            </a:pPr>
            <a:r>
              <a:rPr lang="en-US" sz="1400" dirty="0" smtClean="0">
                <a:latin typeface="Roboto Condensed" panose="02000000000000000000" pitchFamily="2" charset="0"/>
                <a:ea typeface="Roboto Condensed" panose="02000000000000000000" pitchFamily="2" charset="0"/>
              </a:rPr>
              <a:t> M. </a:t>
            </a:r>
            <a:r>
              <a:rPr lang="en-US" sz="1400" dirty="0" err="1" smtClean="0">
                <a:latin typeface="Roboto Condensed" panose="02000000000000000000" pitchFamily="2" charset="0"/>
                <a:ea typeface="Roboto Condensed" panose="02000000000000000000" pitchFamily="2" charset="0"/>
              </a:rPr>
              <a:t>Ferrer</a:t>
            </a:r>
            <a:r>
              <a:rPr lang="en-US" sz="1400" dirty="0" smtClean="0">
                <a:latin typeface="Roboto Condensed" panose="02000000000000000000" pitchFamily="2" charset="0"/>
                <a:ea typeface="Roboto Condensed" panose="02000000000000000000" pitchFamily="2" charset="0"/>
              </a:rPr>
              <a:t>, M. Diaz-Cabrera, and A. Morales, “Static Signature Synthesis: A </a:t>
            </a:r>
            <a:r>
              <a:rPr lang="en-US" sz="1400" dirty="0" err="1" smtClean="0">
                <a:latin typeface="Roboto Condensed" panose="02000000000000000000" pitchFamily="2" charset="0"/>
                <a:ea typeface="Roboto Condensed" panose="02000000000000000000" pitchFamily="2" charset="0"/>
              </a:rPr>
              <a:t>Neuromotor</a:t>
            </a:r>
            <a:r>
              <a:rPr lang="en-US" sz="1400" dirty="0" smtClean="0">
                <a:latin typeface="Roboto Condensed" panose="02000000000000000000" pitchFamily="2" charset="0"/>
                <a:ea typeface="Roboto Condensed" panose="02000000000000000000" pitchFamily="2" charset="0"/>
              </a:rPr>
              <a:t> Inspired Approach for Biometrics,” Pattern Analysis and Machine Intelligence, IEEE Transactions on, vol. 37, no. 3, pp. 667–680, Mar. 2015. </a:t>
            </a:r>
          </a:p>
        </p:txBody>
      </p:sp>
      <p:pic>
        <p:nvPicPr>
          <p:cNvPr id="105" name="Shape 105" descr="Black and white image of The Eiffel Tower"/>
          <p:cNvPicPr preferRelativeResize="0"/>
          <p:nvPr/>
        </p:nvPicPr>
        <p:blipFill rotWithShape="1">
          <a:blip r:embed="rId3">
            <a:alphaModFix/>
          </a:blip>
          <a:srcRect l="6027" t="4245" r="10840" b="2235"/>
          <a:stretch/>
        </p:blipFill>
        <p:spPr>
          <a:xfrm>
            <a:off x="4572000" y="0"/>
            <a:ext cx="4572000" cy="5143500"/>
          </a:xfrm>
          <a:prstGeom prst="rect">
            <a:avLst/>
          </a:prstGeom>
          <a:noFill/>
          <a:ln>
            <a:noFill/>
          </a:ln>
        </p:spPr>
      </p:pic>
      <p:pic>
        <p:nvPicPr>
          <p:cNvPr id="3" name="Picture 2">
            <a:extLst>
              <a:ext uri="{FF2B5EF4-FFF2-40B4-BE49-F238E27FC236}">
                <a16:creationId xmlns:a16="http://schemas.microsoft.com/office/drawing/2014/main" xmlns="" id="{AAD9E795-954D-4A9E-A818-234D25592334}"/>
              </a:ext>
            </a:extLst>
          </p:cNvPr>
          <p:cNvPicPr>
            <a:picLocks noChangeAspect="1"/>
          </p:cNvPicPr>
          <p:nvPr/>
        </p:nvPicPr>
        <p:blipFill>
          <a:blip r:embed="rId4"/>
          <a:stretch>
            <a:fillRect/>
          </a:stretch>
        </p:blipFill>
        <p:spPr>
          <a:xfrm>
            <a:off x="4423544" y="0"/>
            <a:ext cx="4868912" cy="51435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01190" y="315310"/>
            <a:ext cx="8520600" cy="609600"/>
          </a:xfrm>
          <a:prstGeom prst="rect">
            <a:avLst/>
          </a:prstGeom>
        </p:spPr>
        <p:txBody>
          <a:bodyPr wrap="square" lIns="91425" tIns="91425" rIns="91425" bIns="91425" anchor="t" anchorCtr="0">
            <a:noAutofit/>
          </a:bodyPr>
          <a:lstStyle/>
          <a:p>
            <a:pPr lvl="0">
              <a:spcBef>
                <a:spcPts val="0"/>
              </a:spcBef>
              <a:buNone/>
            </a:pPr>
            <a:r>
              <a:rPr lang="en-US" dirty="0" smtClean="0"/>
              <a:t>		Contents</a:t>
            </a:r>
            <a:endParaRPr lang="en" dirty="0"/>
          </a:p>
        </p:txBody>
      </p:sp>
      <p:sp>
        <p:nvSpPr>
          <p:cNvPr id="66" name="Shape 66"/>
          <p:cNvSpPr txBox="1">
            <a:spLocks noGrp="1"/>
          </p:cNvSpPr>
          <p:nvPr>
            <p:ph type="body" idx="1"/>
          </p:nvPr>
        </p:nvSpPr>
        <p:spPr>
          <a:xfrm>
            <a:off x="311700" y="861848"/>
            <a:ext cx="8520600" cy="4281652"/>
          </a:xfrm>
          <a:prstGeom prst="rect">
            <a:avLst/>
          </a:prstGeom>
        </p:spPr>
        <p:txBody>
          <a:bodyPr wrap="square" lIns="91425" tIns="91425" rIns="91425" bIns="91425" anchor="t" anchorCtr="0">
            <a:noAutofit/>
          </a:bodyPr>
          <a:lstStyle/>
          <a:p>
            <a:pPr marL="342900" indent="-342900">
              <a:buFont typeface="+mj-lt"/>
              <a:buAutoNum type="arabicPeriod"/>
            </a:pPr>
            <a:r>
              <a:rPr lang="en-US" sz="2400" dirty="0">
                <a:solidFill>
                  <a:schemeClr val="tx1"/>
                </a:solidFill>
                <a:latin typeface="Roboto Condensed" panose="02000000000000000000" pitchFamily="2" charset="0"/>
                <a:ea typeface="Roboto Condensed" panose="02000000000000000000" pitchFamily="2" charset="0"/>
              </a:rPr>
              <a:t>Introduction and Problem</a:t>
            </a:r>
          </a:p>
          <a:p>
            <a:pPr marL="342900" indent="-342900">
              <a:buFont typeface="+mj-lt"/>
              <a:buAutoNum type="arabicPeriod"/>
            </a:pPr>
            <a:r>
              <a:rPr lang="en-US" sz="2400" dirty="0" smtClean="0">
                <a:solidFill>
                  <a:schemeClr val="tx1"/>
                </a:solidFill>
                <a:latin typeface="Roboto Condensed" panose="02000000000000000000" pitchFamily="2" charset="0"/>
                <a:ea typeface="Roboto Condensed" panose="02000000000000000000" pitchFamily="2" charset="0"/>
              </a:rPr>
              <a:t>Motivation and Challenges</a:t>
            </a:r>
            <a:endParaRPr lang="en-US" sz="2400" dirty="0">
              <a:solidFill>
                <a:schemeClr val="tx1"/>
              </a:solidFill>
              <a:latin typeface="Roboto Condensed" panose="02000000000000000000" pitchFamily="2" charset="0"/>
              <a:ea typeface="Roboto Condensed" panose="02000000000000000000" pitchFamily="2" charset="0"/>
            </a:endParaRPr>
          </a:p>
          <a:p>
            <a:pPr marL="342900" indent="-342900">
              <a:buFont typeface="+mj-lt"/>
              <a:buAutoNum type="arabicPeriod"/>
            </a:pPr>
            <a:r>
              <a:rPr lang="en-US" sz="2400" dirty="0" smtClean="0">
                <a:solidFill>
                  <a:schemeClr val="tx1"/>
                </a:solidFill>
                <a:latin typeface="Roboto Condensed" panose="02000000000000000000" pitchFamily="2" charset="0"/>
                <a:ea typeface="Roboto Condensed" panose="02000000000000000000" pitchFamily="2" charset="0"/>
              </a:rPr>
              <a:t>Problem Definition</a:t>
            </a:r>
            <a:endParaRPr lang="en-US" sz="2400" dirty="0">
              <a:solidFill>
                <a:schemeClr val="tx1"/>
              </a:solidFill>
              <a:latin typeface="Roboto Condensed" panose="02000000000000000000" pitchFamily="2" charset="0"/>
              <a:ea typeface="Roboto Condensed" panose="02000000000000000000" pitchFamily="2" charset="0"/>
            </a:endParaRPr>
          </a:p>
          <a:p>
            <a:pPr marL="342900" indent="-342900">
              <a:buFont typeface="+mj-lt"/>
              <a:buAutoNum type="arabicPeriod"/>
            </a:pPr>
            <a:r>
              <a:rPr lang="en-US" sz="2400" dirty="0" smtClean="0">
                <a:solidFill>
                  <a:schemeClr val="tx1"/>
                </a:solidFill>
                <a:latin typeface="Roboto Condensed" panose="02000000000000000000" pitchFamily="2" charset="0"/>
                <a:ea typeface="Roboto Condensed" panose="02000000000000000000" pitchFamily="2" charset="0"/>
              </a:rPr>
              <a:t>Related Work	</a:t>
            </a:r>
            <a:endParaRPr lang="en-US" sz="2400" dirty="0">
              <a:solidFill>
                <a:schemeClr val="tx1"/>
              </a:solidFill>
              <a:latin typeface="Roboto Condensed" panose="02000000000000000000" pitchFamily="2" charset="0"/>
              <a:ea typeface="Roboto Condensed" panose="02000000000000000000" pitchFamily="2" charset="0"/>
            </a:endParaRPr>
          </a:p>
          <a:p>
            <a:pPr marL="342900" indent="-342900">
              <a:buFont typeface="+mj-lt"/>
              <a:buAutoNum type="arabicPeriod"/>
            </a:pPr>
            <a:r>
              <a:rPr lang="en-US" sz="2400" dirty="0" smtClean="0">
                <a:solidFill>
                  <a:schemeClr val="tx1"/>
                </a:solidFill>
                <a:latin typeface="Roboto Condensed" panose="02000000000000000000" pitchFamily="2" charset="0"/>
                <a:ea typeface="Roboto Condensed" panose="02000000000000000000" pitchFamily="2" charset="0"/>
              </a:rPr>
              <a:t>Proposed Work</a:t>
            </a:r>
          </a:p>
          <a:p>
            <a:pPr marL="342900" indent="-342900">
              <a:buFont typeface="+mj-lt"/>
              <a:buAutoNum type="arabicPeriod"/>
            </a:pPr>
            <a:r>
              <a:rPr lang="en-US" sz="2400" dirty="0" smtClean="0">
                <a:solidFill>
                  <a:schemeClr val="tx1"/>
                </a:solidFill>
                <a:latin typeface="Roboto Condensed" panose="02000000000000000000" pitchFamily="2" charset="0"/>
                <a:ea typeface="Roboto Condensed" panose="02000000000000000000" pitchFamily="2" charset="0"/>
              </a:rPr>
              <a:t>Future Work and Conclusion</a:t>
            </a:r>
          </a:p>
          <a:p>
            <a:pPr marL="342900" indent="-342900">
              <a:buFont typeface="+mj-lt"/>
              <a:buAutoNum type="arabicPeriod"/>
            </a:pPr>
            <a:r>
              <a:rPr lang="en-US" sz="2400" dirty="0" smtClean="0">
                <a:solidFill>
                  <a:schemeClr val="tx1"/>
                </a:solidFill>
                <a:latin typeface="Roboto Condensed" panose="02000000000000000000" pitchFamily="2" charset="0"/>
                <a:ea typeface="Roboto Condensed" panose="02000000000000000000" pitchFamily="2" charset="0"/>
              </a:rPr>
              <a:t>References</a:t>
            </a:r>
          </a:p>
          <a:p>
            <a:pPr marL="342900" indent="-342900">
              <a:buFont typeface="+mj-lt"/>
              <a:buAutoNum type="arabicPeriod"/>
            </a:pPr>
            <a:endParaRPr lang="en-US" sz="16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2186752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US" dirty="0"/>
              <a:t>Introduction</a:t>
            </a:r>
            <a:endParaRPr lang="en" dirty="0"/>
          </a:p>
        </p:txBody>
      </p:sp>
      <p:sp>
        <p:nvSpPr>
          <p:cNvPr id="66" name="Shape 66"/>
          <p:cNvSpPr txBox="1">
            <a:spLocks noGrp="1"/>
          </p:cNvSpPr>
          <p:nvPr>
            <p:ph type="body" idx="1"/>
          </p:nvPr>
        </p:nvSpPr>
        <p:spPr>
          <a:xfrm>
            <a:off x="311700" y="1008993"/>
            <a:ext cx="8520600" cy="3951890"/>
          </a:xfrm>
          <a:prstGeom prst="rect">
            <a:avLst/>
          </a:prstGeom>
        </p:spPr>
        <p:txBody>
          <a:bodyPr wrap="square" lIns="91425" tIns="91425" rIns="91425" bIns="91425" anchor="t" anchorCtr="0">
            <a:noAutofit/>
          </a:bodyPr>
          <a:lstStyle/>
          <a:p>
            <a:pPr marL="285750" indent="-285750"/>
            <a:r>
              <a:rPr lang="en-IN" altLang="en-US"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rPr>
              <a:t>A signature is a person's name written in a distinctive way as a form of identification in authorizing a check or document or concluding a letter.</a:t>
            </a:r>
          </a:p>
          <a:p>
            <a:pPr marL="285750" indent="-285750"/>
            <a:r>
              <a:rPr lang="en-IN" altLang="en-US" sz="1600"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rPr>
              <a:t>Signature </a:t>
            </a:r>
            <a:r>
              <a:rPr lang="en-IN" altLang="en-US" sz="1600"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rPr>
              <a:t>forgery refers to the act of falsely replicating the signature of another person.</a:t>
            </a:r>
          </a:p>
          <a:p>
            <a:pPr marL="285750" indent="-285750"/>
            <a:r>
              <a:rPr lang="en-IN" altLang="en-US" sz="1600"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rPr>
              <a:t>Why signature forgery is done?</a:t>
            </a:r>
          </a:p>
          <a:p>
            <a:pPr marL="285750" indent="-285750"/>
            <a:endParaRPr lang="en-IN" altLang="en-US" sz="1600"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endParaRPr>
          </a:p>
          <a:p>
            <a:pPr marL="285750" indent="-285750"/>
            <a:endParaRPr lang="en-IN" altLang="en-US" sz="1600"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endParaRPr>
          </a:p>
          <a:p>
            <a:pPr marL="285750" indent="-285750"/>
            <a:endParaRPr lang="en-IN" altLang="en-US" sz="1600" dirty="0" smtClean="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endParaRPr>
          </a:p>
          <a:p>
            <a:pPr marL="285750" indent="-285750"/>
            <a:endParaRPr lang="en-US" altLang="en-US" sz="1600" dirty="0">
              <a:solidFill>
                <a:schemeClr val="tx1"/>
              </a:solidFill>
              <a:latin typeface="Roboto Condensed" panose="02000000000000000000" pitchFamily="2" charset="0"/>
              <a:ea typeface="Roboto Condensed" panose="02000000000000000000" pitchFamily="2" charset="0"/>
              <a:cs typeface="Times New Roman" panose="02020603050405020304" pitchFamily="18"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pic>
        <p:nvPicPr>
          <p:cNvPr id="4" name="Picture 3" descr="Capture.JPG"/>
          <p:cNvPicPr>
            <a:picLocks noChangeAspect="1"/>
          </p:cNvPicPr>
          <p:nvPr/>
        </p:nvPicPr>
        <p:blipFill>
          <a:blip r:embed="rId3"/>
          <a:stretch>
            <a:fillRect/>
          </a:stretch>
        </p:blipFill>
        <p:spPr>
          <a:xfrm>
            <a:off x="1426286" y="2764221"/>
            <a:ext cx="5934075" cy="194441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Shape 66"/>
          <p:cNvSpPr txBox="1">
            <a:spLocks noGrp="1"/>
          </p:cNvSpPr>
          <p:nvPr>
            <p:ph type="body" idx="1"/>
          </p:nvPr>
        </p:nvSpPr>
        <p:spPr>
          <a:xfrm>
            <a:off x="311700" y="1246059"/>
            <a:ext cx="8520600" cy="2527155"/>
          </a:xfrm>
          <a:prstGeom prst="rect">
            <a:avLst/>
          </a:prstGeom>
        </p:spPr>
        <p:txBody>
          <a:bodyPr wrap="square" lIns="91425" tIns="91425" rIns="91425" bIns="91425" anchor="t" anchorCtr="0">
            <a:noAutofit/>
          </a:bodyPr>
          <a:lstStyle/>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S</a:t>
            </a:r>
            <a:r>
              <a:rPr lang="en-US" sz="2400" dirty="0" smtClean="0">
                <a:solidFill>
                  <a:schemeClr val="tx1"/>
                </a:solidFill>
                <a:latin typeface="Roboto Condensed" panose="02000000000000000000" pitchFamily="2" charset="0"/>
                <a:ea typeface="Roboto Condensed" panose="02000000000000000000" pitchFamily="2" charset="0"/>
              </a:rPr>
              <a:t>ignature </a:t>
            </a:r>
            <a:r>
              <a:rPr lang="en-US" sz="2400" dirty="0" smtClean="0">
                <a:solidFill>
                  <a:schemeClr val="tx1"/>
                </a:solidFill>
                <a:latin typeface="Roboto Condensed" panose="02000000000000000000" pitchFamily="2" charset="0"/>
                <a:ea typeface="Roboto Condensed" panose="02000000000000000000" pitchFamily="2" charset="0"/>
              </a:rPr>
              <a:t>verification or forgery can be verified in two Methods :</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1) Online Signature Verification </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2) Offline Signature Verification </a:t>
            </a: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sp>
        <p:nvSpPr>
          <p:cNvPr id="4" name="Shape 65">
            <a:extLst>
              <a:ext uri="{FF2B5EF4-FFF2-40B4-BE49-F238E27FC236}">
                <a16:creationId xmlns:a16="http://schemas.microsoft.com/office/drawing/2014/main" xmlns="" id="{D48086F4-C80F-486C-8AD9-1AC04B0E5D68}"/>
              </a:ext>
            </a:extLst>
          </p:cNvPr>
          <p:cNvSpPr txBox="1">
            <a:spLocks/>
          </p:cNvSpPr>
          <p:nvPr/>
        </p:nvSpPr>
        <p:spPr>
          <a:xfrm>
            <a:off x="464100" y="597425"/>
            <a:ext cx="85206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Oswald"/>
              <a:buNone/>
              <a:defRPr sz="3000" b="0" i="0" u="none" strike="noStrike" cap="none">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r>
              <a:rPr lang="en-US"/>
              <a:t>Introduction…</a:t>
            </a:r>
            <a:endParaRPr lang="en" dirty="0"/>
          </a:p>
        </p:txBody>
      </p:sp>
    </p:spTree>
    <p:extLst>
      <p:ext uri="{BB962C8B-B14F-4D97-AF65-F5344CB8AC3E}">
        <p14:creationId xmlns:p14="http://schemas.microsoft.com/office/powerpoint/2010/main" xmlns="" val="3308664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dirty="0" smtClean="0"/>
              <a:t>Challenges</a:t>
            </a:r>
            <a:endParaRPr lang="en" dirty="0"/>
          </a:p>
        </p:txBody>
      </p:sp>
      <p:sp>
        <p:nvSpPr>
          <p:cNvPr id="66" name="Shape 66"/>
          <p:cNvSpPr txBox="1">
            <a:spLocks noGrp="1"/>
          </p:cNvSpPr>
          <p:nvPr>
            <p:ph type="body" idx="1"/>
          </p:nvPr>
        </p:nvSpPr>
        <p:spPr>
          <a:xfrm>
            <a:off x="311700" y="1152475"/>
            <a:ext cx="8520600" cy="3706604"/>
          </a:xfrm>
          <a:prstGeom prst="rect">
            <a:avLst/>
          </a:prstGeom>
        </p:spPr>
        <p:txBody>
          <a:bodyPr wrap="square" lIns="91425" tIns="91425" rIns="91425" bIns="91425" anchor="t" anchorCtr="0">
            <a:noAutofit/>
          </a:bodyPr>
          <a:lstStyle/>
          <a:p>
            <a:pPr marL="285750" indent="-285750"/>
            <a:r>
              <a:rPr lang="en-IN" sz="2400" dirty="0" smtClean="0">
                <a:solidFill>
                  <a:schemeClr val="tx1"/>
                </a:solidFill>
                <a:latin typeface="Roboto Condensed" panose="02000000000000000000" pitchFamily="2" charset="0"/>
                <a:ea typeface="Roboto Condensed" panose="02000000000000000000" pitchFamily="2" charset="0"/>
              </a:rPr>
              <a:t>Differentiating different parts of signature that varies with each signing</a:t>
            </a:r>
            <a:endParaRPr lang="en-US" sz="2400" dirty="0" smtClean="0">
              <a:solidFill>
                <a:schemeClr val="tx1"/>
              </a:solidFill>
              <a:latin typeface="Roboto Condensed" panose="02000000000000000000" pitchFamily="2" charset="0"/>
              <a:ea typeface="Roboto Condensed" panose="02000000000000000000" pitchFamily="2" charset="0"/>
            </a:endParaRP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Isolating the sector of interest from the total input image.</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Signature orientation can be different.</a:t>
            </a:r>
          </a:p>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Input image may also contain noise.</a:t>
            </a: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2103022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dirty="0" smtClean="0"/>
              <a:t>Problem Definition</a:t>
            </a:r>
            <a:endParaRPr lang="en" dirty="0"/>
          </a:p>
        </p:txBody>
      </p:sp>
      <p:sp>
        <p:nvSpPr>
          <p:cNvPr id="66" name="Shape 66"/>
          <p:cNvSpPr txBox="1">
            <a:spLocks noGrp="1"/>
          </p:cNvSpPr>
          <p:nvPr>
            <p:ph type="body" idx="1"/>
          </p:nvPr>
        </p:nvSpPr>
        <p:spPr>
          <a:xfrm>
            <a:off x="311700" y="1229710"/>
            <a:ext cx="8520600" cy="3629369"/>
          </a:xfrm>
          <a:prstGeom prst="rect">
            <a:avLst/>
          </a:prstGeom>
        </p:spPr>
        <p:txBody>
          <a:bodyPr wrap="square" lIns="91425" tIns="91425" rIns="91425" bIns="91425" anchor="t" anchorCtr="0">
            <a:noAutofit/>
          </a:bodyPr>
          <a:lstStyle/>
          <a:p>
            <a:pPr marL="285750" indent="-285750"/>
            <a:endParaRPr lang="en-IN" sz="1600" dirty="0" smtClean="0">
              <a:solidFill>
                <a:schemeClr val="tx1"/>
              </a:solidFill>
              <a:latin typeface="Roboto Condensed" panose="02000000000000000000" pitchFamily="2" charset="0"/>
              <a:ea typeface="Roboto Condensed" panose="02000000000000000000" pitchFamily="2" charset="0"/>
            </a:endParaRPr>
          </a:p>
          <a:p>
            <a:pPr marL="285750" indent="-285750"/>
            <a:r>
              <a:rPr lang="en-IN" dirty="0" smtClean="0">
                <a:solidFill>
                  <a:schemeClr val="tx1"/>
                </a:solidFill>
                <a:latin typeface="Roboto Condensed" panose="02000000000000000000" pitchFamily="2" charset="0"/>
                <a:ea typeface="Roboto Condensed" panose="02000000000000000000" pitchFamily="2" charset="0"/>
              </a:rPr>
              <a:t>Our main objective is to develop a method that will calculate features of a signature and verify it by using convolutional neural networks</a:t>
            </a:r>
            <a:r>
              <a:rPr lang="en-IN" sz="1600" dirty="0" smtClean="0">
                <a:solidFill>
                  <a:schemeClr val="tx1"/>
                </a:solidFill>
                <a:latin typeface="Roboto Condensed" panose="02000000000000000000" pitchFamily="2" charset="0"/>
                <a:ea typeface="Roboto Condensed" panose="02000000000000000000" pitchFamily="2" charset="0"/>
              </a:rPr>
              <a:t>.</a:t>
            </a:r>
          </a:p>
          <a:p>
            <a:pPr>
              <a:buNone/>
            </a:pPr>
            <a:endParaRPr lang="en-IN" sz="1600" dirty="0" smtClean="0">
              <a:solidFill>
                <a:schemeClr val="tx1"/>
              </a:solidFill>
              <a:latin typeface="Roboto Condensed" panose="02000000000000000000" pitchFamily="2" charset="0"/>
              <a:ea typeface="Roboto Condensed" panose="02000000000000000000" pitchFamily="2" charset="0"/>
            </a:endParaRPr>
          </a:p>
          <a:p>
            <a:pPr marL="285750" indent="-285750"/>
            <a:endParaRPr lang="en-IN" sz="1600" dirty="0" smtClean="0">
              <a:solidFill>
                <a:schemeClr val="tx1"/>
              </a:solidFill>
              <a:latin typeface="Roboto Condensed" panose="02000000000000000000" pitchFamily="2" charset="0"/>
              <a:ea typeface="Roboto Condensed" panose="02000000000000000000" pitchFamily="2" charset="0"/>
            </a:endParaRPr>
          </a:p>
          <a:p>
            <a:pPr marL="285750" indent="-285750"/>
            <a:endParaRPr lang="en-IN" sz="1600" dirty="0" smtClean="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170973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B7AADF-F5FB-4F4F-90EE-0418DF1E783E}"/>
              </a:ext>
            </a:extLst>
          </p:cNvPr>
          <p:cNvSpPr>
            <a:spLocks noGrp="1"/>
          </p:cNvSpPr>
          <p:nvPr>
            <p:ph type="title"/>
          </p:nvPr>
        </p:nvSpPr>
        <p:spPr/>
        <p:txBody>
          <a:bodyPr/>
          <a:lstStyle/>
          <a:p>
            <a:r>
              <a:rPr lang="en-US" dirty="0" smtClean="0"/>
              <a:t>Related Work</a:t>
            </a:r>
            <a:endParaRPr lang="en-US" dirty="0"/>
          </a:p>
        </p:txBody>
      </p:sp>
      <p:sp>
        <p:nvSpPr>
          <p:cNvPr id="3" name="Text Placeholder 2">
            <a:extLst>
              <a:ext uri="{FF2B5EF4-FFF2-40B4-BE49-F238E27FC236}">
                <a16:creationId xmlns:a16="http://schemas.microsoft.com/office/drawing/2014/main" xmlns="" id="{8A952FF0-3862-4409-BA5B-F1A072BC606F}"/>
              </a:ext>
            </a:extLst>
          </p:cNvPr>
          <p:cNvSpPr>
            <a:spLocks noGrp="1"/>
          </p:cNvSpPr>
          <p:nvPr>
            <p:ph type="body" idx="1"/>
          </p:nvPr>
        </p:nvSpPr>
        <p:spPr/>
        <p:txBody>
          <a:bodyPr/>
          <a:lstStyle/>
          <a:p>
            <a:pPr marL="285750" indent="-285750"/>
            <a:r>
              <a:rPr lang="en-US" sz="1600" dirty="0" smtClean="0">
                <a:solidFill>
                  <a:schemeClr val="tx1"/>
                </a:solidFill>
                <a:latin typeface="Roboto Condensed" panose="02000000000000000000" pitchFamily="2" charset="0"/>
                <a:ea typeface="Roboto Condensed" panose="02000000000000000000" pitchFamily="2" charset="0"/>
              </a:rPr>
              <a:t>Research has been done using local features and global features like geometric features of the signature.</a:t>
            </a:r>
          </a:p>
          <a:p>
            <a:pPr marL="285750" indent="-285750"/>
            <a:r>
              <a:rPr lang="en-US" sz="1600" dirty="0" smtClean="0">
                <a:solidFill>
                  <a:schemeClr val="tx1"/>
                </a:solidFill>
                <a:latin typeface="Roboto Condensed" panose="02000000000000000000" pitchFamily="2" charset="0"/>
                <a:ea typeface="Roboto Condensed" panose="02000000000000000000" pitchFamily="2" charset="0"/>
              </a:rPr>
              <a:t>GRID MODEL:</a:t>
            </a:r>
          </a:p>
          <a:p>
            <a:pPr marL="285750" indent="-285750"/>
            <a:r>
              <a:rPr lang="en-US" sz="1600" dirty="0" smtClean="0">
                <a:solidFill>
                  <a:schemeClr val="tx1"/>
                </a:solidFill>
                <a:latin typeface="Roboto Condensed" panose="02000000000000000000" pitchFamily="2" charset="0"/>
                <a:ea typeface="Roboto Condensed" panose="02000000000000000000" pitchFamily="2" charset="0"/>
              </a:rPr>
              <a:t>1)Image is partitioned into 8 horizontal parts</a:t>
            </a:r>
          </a:p>
          <a:p>
            <a:pPr marL="285750" indent="-285750"/>
            <a:r>
              <a:rPr lang="en-US" sz="1600" dirty="0" smtClean="0">
                <a:solidFill>
                  <a:schemeClr val="tx1"/>
                </a:solidFill>
                <a:latin typeface="Roboto Condensed" panose="02000000000000000000" pitchFamily="2" charset="0"/>
                <a:ea typeface="Roboto Condensed" panose="02000000000000000000" pitchFamily="2" charset="0"/>
              </a:rPr>
              <a:t>2)each  part is  partitioned into 12 boxes and  </a:t>
            </a:r>
            <a:r>
              <a:rPr lang="en-IN" sz="1600" dirty="0" smtClean="0">
                <a:solidFill>
                  <a:schemeClr val="tx1"/>
                </a:solidFill>
                <a:latin typeface="Roboto Condensed" panose="02000000000000000000" pitchFamily="2" charset="0"/>
                <a:ea typeface="Roboto Condensed" panose="02000000000000000000" pitchFamily="2" charset="0"/>
              </a:rPr>
              <a:t>calculate the summation of the angles of all points in each box taken with respect to the bottom left corner and normalize it for feature.</a:t>
            </a:r>
          </a:p>
          <a:p>
            <a:pPr marL="285750" indent="-285750"/>
            <a:r>
              <a:rPr lang="en-US" sz="1600" dirty="0" smtClean="0">
                <a:solidFill>
                  <a:schemeClr val="tx1"/>
                </a:solidFill>
                <a:latin typeface="Roboto Condensed" panose="02000000000000000000" pitchFamily="2" charset="0"/>
                <a:ea typeface="Roboto Condensed" panose="02000000000000000000" pitchFamily="2" charset="0"/>
              </a:rPr>
              <a:t>The area of Handwritten signature verification has been broadly researched in the last decades, but remains an open research problem.</a:t>
            </a:r>
          </a:p>
          <a:p>
            <a:pPr marL="285750" indent="-285750"/>
            <a:endParaRPr lang="en-US" sz="1600" dirty="0" smtClean="0">
              <a:solidFill>
                <a:schemeClr val="tx1"/>
              </a:solidFill>
              <a:latin typeface="Roboto Condensed" panose="02000000000000000000" pitchFamily="2" charset="0"/>
              <a:ea typeface="Roboto Condensed" panose="02000000000000000000" pitchFamily="2"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2094434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137135-3F96-4ACC-8A43-FB199ED4595B}"/>
              </a:ext>
            </a:extLst>
          </p:cNvPr>
          <p:cNvSpPr>
            <a:spLocks noGrp="1"/>
          </p:cNvSpPr>
          <p:nvPr>
            <p:ph type="title"/>
          </p:nvPr>
        </p:nvSpPr>
        <p:spPr/>
        <p:txBody>
          <a:bodyPr/>
          <a:lstStyle/>
          <a:p>
            <a:r>
              <a:rPr lang="en-US" dirty="0" smtClean="0"/>
              <a:t>PROPOSED METHOD</a:t>
            </a:r>
            <a:endParaRPr lang="en-US" dirty="0"/>
          </a:p>
        </p:txBody>
      </p:sp>
      <p:sp>
        <p:nvSpPr>
          <p:cNvPr id="3" name="Text Placeholder 2">
            <a:extLst>
              <a:ext uri="{FF2B5EF4-FFF2-40B4-BE49-F238E27FC236}">
                <a16:creationId xmlns:a16="http://schemas.microsoft.com/office/drawing/2014/main" xmlns="" id="{4BF52F4B-DE51-450F-92B9-95A7AE6A9815}"/>
              </a:ext>
            </a:extLst>
          </p:cNvPr>
          <p:cNvSpPr>
            <a:spLocks noGrp="1"/>
          </p:cNvSpPr>
          <p:nvPr>
            <p:ph type="body" idx="1"/>
          </p:nvPr>
        </p:nvSpPr>
        <p:spPr/>
        <p:txBody>
          <a:bodyPr/>
          <a:lstStyle/>
          <a:p>
            <a:pPr marL="285750" indent="-285750"/>
            <a:r>
              <a:rPr lang="en-US" sz="2400" dirty="0" smtClean="0">
                <a:solidFill>
                  <a:schemeClr val="tx1"/>
                </a:solidFill>
                <a:latin typeface="Roboto Condensed" panose="02000000000000000000" pitchFamily="2" charset="0"/>
                <a:ea typeface="Roboto Condensed" panose="02000000000000000000" pitchFamily="2" charset="0"/>
              </a:rPr>
              <a:t>Two-stage approach</a:t>
            </a:r>
          </a:p>
          <a:p>
            <a:pPr marL="285750" indent="-285750"/>
            <a:r>
              <a:rPr lang="en-US" sz="2000" dirty="0" smtClean="0">
                <a:solidFill>
                  <a:schemeClr val="tx1"/>
                </a:solidFill>
                <a:latin typeface="Roboto Condensed" panose="02000000000000000000" pitchFamily="2" charset="0"/>
                <a:ea typeface="Roboto Condensed" panose="02000000000000000000" pitchFamily="2" charset="0"/>
              </a:rPr>
              <a:t>1)Writer-independent feature learning phase .</a:t>
            </a:r>
          </a:p>
          <a:p>
            <a:pPr marL="285750" indent="-285750"/>
            <a:r>
              <a:rPr lang="en-US" sz="2000" dirty="0" smtClean="0">
                <a:solidFill>
                  <a:schemeClr val="tx1"/>
                </a:solidFill>
                <a:latin typeface="Roboto Condensed" panose="02000000000000000000" pitchFamily="2" charset="0"/>
                <a:ea typeface="Roboto Condensed" panose="02000000000000000000" pitchFamily="2" charset="0"/>
              </a:rPr>
              <a:t>2)writer-dependent classification.</a:t>
            </a:r>
          </a:p>
          <a:p>
            <a:pPr marL="285750" lvl="2" indent="-285750"/>
            <a:r>
              <a:rPr lang="en-US" sz="2400" dirty="0" smtClean="0">
                <a:solidFill>
                  <a:schemeClr val="tx1"/>
                </a:solidFill>
                <a:latin typeface="Roboto Condensed" panose="02000000000000000000" pitchFamily="2" charset="0"/>
                <a:ea typeface="Roboto Condensed" panose="02000000000000000000" pitchFamily="2" charset="0"/>
              </a:rPr>
              <a:t>    Dataset is partitioned into two distinct sets:</a:t>
            </a:r>
          </a:p>
          <a:p>
            <a:pPr marL="285750" indent="-285750"/>
            <a:r>
              <a:rPr lang="en-US" dirty="0" smtClean="0">
                <a:solidFill>
                  <a:schemeClr val="tx1"/>
                </a:solidFill>
                <a:latin typeface="Roboto Condensed" panose="02000000000000000000" pitchFamily="2" charset="0"/>
                <a:ea typeface="Roboto Condensed" panose="02000000000000000000" pitchFamily="2" charset="0"/>
              </a:rPr>
              <a:t>1)</a:t>
            </a:r>
            <a:r>
              <a:rPr lang="en-US" dirty="0" err="1" smtClean="0">
                <a:solidFill>
                  <a:schemeClr val="tx1"/>
                </a:solidFill>
                <a:latin typeface="Roboto Condensed" panose="02000000000000000000" pitchFamily="2" charset="0"/>
                <a:ea typeface="Roboto Condensed" panose="02000000000000000000" pitchFamily="2" charset="0"/>
              </a:rPr>
              <a:t>Devolpment</a:t>
            </a:r>
            <a:r>
              <a:rPr lang="en-US" dirty="0" smtClean="0">
                <a:solidFill>
                  <a:schemeClr val="tx1"/>
                </a:solidFill>
                <a:latin typeface="Roboto Condensed" panose="02000000000000000000" pitchFamily="2" charset="0"/>
                <a:ea typeface="Roboto Condensed" panose="02000000000000000000" pitchFamily="2" charset="0"/>
              </a:rPr>
              <a:t> set(learning feature representation)</a:t>
            </a:r>
          </a:p>
          <a:p>
            <a:pPr marL="285750" indent="-285750"/>
            <a:r>
              <a:rPr lang="en-US" dirty="0" smtClean="0">
                <a:solidFill>
                  <a:schemeClr val="tx1"/>
                </a:solidFill>
                <a:latin typeface="Roboto Condensed" panose="02000000000000000000" pitchFamily="2" charset="0"/>
                <a:ea typeface="Roboto Condensed" panose="02000000000000000000" pitchFamily="2" charset="0"/>
              </a:rPr>
              <a:t>2)Exploitation set (Train the classifiers)</a:t>
            </a:r>
          </a:p>
          <a:p>
            <a:pPr marL="285750" indent="-285750"/>
            <a:endParaRPr lang="en-US" sz="2400" dirty="0" smtClean="0">
              <a:solidFill>
                <a:schemeClr val="tx1"/>
              </a:solidFill>
              <a:latin typeface="Roboto Condensed" panose="02000000000000000000" pitchFamily="2" charset="0"/>
              <a:ea typeface="Roboto Condensed" panose="02000000000000000000" pitchFamily="2"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xmlns="" val="3287363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4D031-F150-4157-AAE6-25C60FDFEF12}"/>
              </a:ext>
            </a:extLst>
          </p:cNvPr>
          <p:cNvSpPr>
            <a:spLocks noGrp="1"/>
          </p:cNvSpPr>
          <p:nvPr>
            <p:ph type="title"/>
          </p:nvPr>
        </p:nvSpPr>
        <p:spPr/>
        <p:txBody>
          <a:bodyPr/>
          <a:lstStyle/>
          <a:p>
            <a:r>
              <a:rPr lang="en-US" dirty="0" smtClean="0"/>
              <a:t>Proposed architecture</a:t>
            </a:r>
            <a:endParaRPr lang="en-US" dirty="0"/>
          </a:p>
        </p:txBody>
      </p:sp>
      <p:sp>
        <p:nvSpPr>
          <p:cNvPr id="3" name="Text Placeholder 2">
            <a:extLst>
              <a:ext uri="{FF2B5EF4-FFF2-40B4-BE49-F238E27FC236}">
                <a16:creationId xmlns:a16="http://schemas.microsoft.com/office/drawing/2014/main" xmlns="" id="{63C9DC26-99CE-41C6-BEB7-93ED40D0E152}"/>
              </a:ext>
            </a:extLst>
          </p:cNvPr>
          <p:cNvSpPr>
            <a:spLocks noGrp="1"/>
          </p:cNvSpPr>
          <p:nvPr>
            <p:ph type="body" idx="1"/>
          </p:nvPr>
        </p:nvSpPr>
        <p:spPr>
          <a:xfrm>
            <a:off x="311700" y="1152475"/>
            <a:ext cx="8520600" cy="3546000"/>
          </a:xfrm>
        </p:spPr>
        <p:txBody>
          <a:bodyPr/>
          <a:lstStyle/>
          <a:p>
            <a:pPr marL="342900" indent="-342900"/>
            <a:endParaRPr lang="en-US" sz="1600" dirty="0" smtClean="0">
              <a:solidFill>
                <a:schemeClr val="tx1"/>
              </a:solidFill>
              <a:latin typeface="Roboto Condensed" panose="02000000000000000000" pitchFamily="2" charset="0"/>
              <a:ea typeface="Roboto Condensed" panose="02000000000000000000" pitchFamily="2" charset="0"/>
            </a:endParaRPr>
          </a:p>
          <a:p>
            <a:pPr marL="342900" indent="-342900"/>
            <a:endParaRPr lang="en-US" sz="1600" dirty="0" smtClean="0">
              <a:solidFill>
                <a:schemeClr val="tx1"/>
              </a:solidFill>
              <a:latin typeface="Roboto Condensed" panose="02000000000000000000" pitchFamily="2" charset="0"/>
              <a:ea typeface="Roboto Condensed" panose="02000000000000000000" pitchFamily="2" charset="0"/>
            </a:endParaRPr>
          </a:p>
          <a:p>
            <a:pPr marL="342900" indent="-342900"/>
            <a:endParaRPr lang="en-US" sz="1600" dirty="0" smtClean="0">
              <a:solidFill>
                <a:schemeClr val="tx1"/>
              </a:solidFill>
              <a:latin typeface="Roboto Condensed" panose="02000000000000000000" pitchFamily="2" charset="0"/>
              <a:ea typeface="Roboto Condensed" panose="02000000000000000000" pitchFamily="2" charset="0"/>
            </a:endParaRPr>
          </a:p>
          <a:p>
            <a:pPr marL="342900" indent="-342900"/>
            <a:endParaRPr lang="en-US" sz="1600" dirty="0" smtClean="0">
              <a:solidFill>
                <a:schemeClr val="tx1"/>
              </a:solidFill>
              <a:latin typeface="Roboto Condensed" panose="02000000000000000000" pitchFamily="2" charset="0"/>
              <a:ea typeface="Roboto Condensed" panose="02000000000000000000" pitchFamily="2" charset="0"/>
            </a:endParaRPr>
          </a:p>
          <a:p>
            <a:pPr marL="342900" indent="-342900"/>
            <a:endParaRPr lang="en-US" sz="1600" dirty="0" smtClean="0">
              <a:solidFill>
                <a:schemeClr val="tx1"/>
              </a:solidFill>
              <a:latin typeface="Roboto Condensed" panose="02000000000000000000" pitchFamily="2" charset="0"/>
              <a:ea typeface="Roboto Condensed" panose="02000000000000000000" pitchFamily="2" charset="0"/>
            </a:endParaRPr>
          </a:p>
          <a:p>
            <a:pPr marL="342900" indent="-342900"/>
            <a:endParaRPr lang="en-US" sz="1600" dirty="0" smtClean="0">
              <a:solidFill>
                <a:schemeClr val="tx1"/>
              </a:solidFill>
              <a:latin typeface="Roboto Condensed" panose="02000000000000000000" pitchFamily="2" charset="0"/>
              <a:ea typeface="Roboto Condensed" panose="02000000000000000000" pitchFamily="2" charset="0"/>
            </a:endParaRPr>
          </a:p>
          <a:p>
            <a:pPr marL="342900" indent="-342900"/>
            <a:endParaRPr lang="en-US" sz="1600" dirty="0">
              <a:solidFill>
                <a:schemeClr val="tx1"/>
              </a:solidFill>
              <a:latin typeface="Roboto Condensed" panose="02000000000000000000" pitchFamily="2" charset="0"/>
              <a:ea typeface="Roboto Condensed" panose="02000000000000000000" pitchFamily="2" charset="0"/>
            </a:endParaRPr>
          </a:p>
          <a:p>
            <a:pPr marL="285750" indent="-285750"/>
            <a:endParaRPr lang="en-US" sz="1600" dirty="0">
              <a:solidFill>
                <a:schemeClr val="tx1"/>
              </a:solidFill>
              <a:latin typeface="Roboto Condensed" panose="02000000000000000000" pitchFamily="2" charset="0"/>
              <a:ea typeface="Roboto Condensed" panose="02000000000000000000" pitchFamily="2" charset="0"/>
            </a:endParaRPr>
          </a:p>
        </p:txBody>
      </p:sp>
      <p:pic>
        <p:nvPicPr>
          <p:cNvPr id="5" name="Picture 4" descr="cnn1.JPG"/>
          <p:cNvPicPr>
            <a:picLocks noChangeAspect="1"/>
          </p:cNvPicPr>
          <p:nvPr/>
        </p:nvPicPr>
        <p:blipFill>
          <a:blip r:embed="rId2"/>
          <a:stretch>
            <a:fillRect/>
          </a:stretch>
        </p:blipFill>
        <p:spPr>
          <a:xfrm>
            <a:off x="1765737" y="1312899"/>
            <a:ext cx="4908332" cy="3228106"/>
          </a:xfrm>
          <a:prstGeom prst="rect">
            <a:avLst/>
          </a:prstGeom>
        </p:spPr>
      </p:pic>
    </p:spTree>
    <p:extLst>
      <p:ext uri="{BB962C8B-B14F-4D97-AF65-F5344CB8AC3E}">
        <p14:creationId xmlns:p14="http://schemas.microsoft.com/office/powerpoint/2010/main" xmlns="" val="2167250970"/>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2182</TotalTime>
  <Words>686</Words>
  <Application>Microsoft Office PowerPoint</Application>
  <PresentationFormat>On-screen Show (16:9)</PresentationFormat>
  <Paragraphs>82</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Oswald</vt:lpstr>
      <vt:lpstr>Average</vt:lpstr>
      <vt:lpstr>Roboto Condensed</vt:lpstr>
      <vt:lpstr>Times New Roman</vt:lpstr>
      <vt:lpstr>Slate</vt:lpstr>
      <vt:lpstr>OFFLINE SIGNATURE VERIFICATION USING CONVOLUTIONAL NEURAL NETWORKS</vt:lpstr>
      <vt:lpstr>  Contents</vt:lpstr>
      <vt:lpstr>Introduction</vt:lpstr>
      <vt:lpstr>Slide 4</vt:lpstr>
      <vt:lpstr>Challenges</vt:lpstr>
      <vt:lpstr>Problem Definition</vt:lpstr>
      <vt:lpstr>Related Work</vt:lpstr>
      <vt:lpstr>PROPOSED METHOD</vt:lpstr>
      <vt:lpstr>Proposed architecture</vt:lpstr>
      <vt:lpstr>Pre-processing</vt:lpstr>
      <vt:lpstr>Writer-independent in feature learning</vt:lpstr>
      <vt:lpstr>Writer dependent classification</vt:lpstr>
      <vt:lpstr>Future work and 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Hand Gesture Recognition: Deep learning approach</dc:title>
  <dc:creator>harsha vardhan dharmavarapu</dc:creator>
  <cp:lastModifiedBy>Karthik Rao</cp:lastModifiedBy>
  <cp:revision>221</cp:revision>
  <dcterms:modified xsi:type="dcterms:W3CDTF">2017-11-30T10:30:15Z</dcterms:modified>
</cp:coreProperties>
</file>